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1" r:id="rId5"/>
    <p:sldId id="262"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1" autoAdjust="0"/>
    <p:restoredTop sz="94660"/>
  </p:normalViewPr>
  <p:slideViewPr>
    <p:cSldViewPr snapToGrid="0">
      <p:cViewPr varScale="1">
        <p:scale>
          <a:sx n="136" d="100"/>
          <a:sy n="136" d="100"/>
        </p:scale>
        <p:origin x="195" y="6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60668-CC8A-4ED7-9893-A7B5BD91F6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E5F05E8-FDED-4C56-8EC4-ED755A5EB9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0AFCBFE-1AA8-466A-9E18-8CA7B80C0F9F}"/>
              </a:ext>
            </a:extLst>
          </p:cNvPr>
          <p:cNvSpPr>
            <a:spLocks noGrp="1"/>
          </p:cNvSpPr>
          <p:nvPr>
            <p:ph type="dt" sz="half" idx="10"/>
          </p:nvPr>
        </p:nvSpPr>
        <p:spPr/>
        <p:txBody>
          <a:bodyPr/>
          <a:lstStyle/>
          <a:p>
            <a:fld id="{799ED6D3-E4FA-48DF-823B-4EFA049BAAE1}" type="datetimeFigureOut">
              <a:rPr lang="en-US" smtClean="0"/>
              <a:t>5/30/2024</a:t>
            </a:fld>
            <a:endParaRPr lang="en-US"/>
          </a:p>
        </p:txBody>
      </p:sp>
      <p:sp>
        <p:nvSpPr>
          <p:cNvPr id="5" name="Footer Placeholder 4">
            <a:extLst>
              <a:ext uri="{FF2B5EF4-FFF2-40B4-BE49-F238E27FC236}">
                <a16:creationId xmlns:a16="http://schemas.microsoft.com/office/drawing/2014/main" id="{2CFF8E0B-AF86-4649-86E0-1C562C3D5A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531AA8-CF86-4518-88F2-713218F0B18B}"/>
              </a:ext>
            </a:extLst>
          </p:cNvPr>
          <p:cNvSpPr>
            <a:spLocks noGrp="1"/>
          </p:cNvSpPr>
          <p:nvPr>
            <p:ph type="sldNum" sz="quarter" idx="12"/>
          </p:nvPr>
        </p:nvSpPr>
        <p:spPr/>
        <p:txBody>
          <a:bodyPr/>
          <a:lstStyle/>
          <a:p>
            <a:fld id="{266D3A8E-B785-4F0B-876F-E79017E5D4A9}" type="slidenum">
              <a:rPr lang="en-US" smtClean="0"/>
              <a:t>‹#›</a:t>
            </a:fld>
            <a:endParaRPr lang="en-US"/>
          </a:p>
        </p:txBody>
      </p:sp>
    </p:spTree>
    <p:extLst>
      <p:ext uri="{BB962C8B-B14F-4D97-AF65-F5344CB8AC3E}">
        <p14:creationId xmlns:p14="http://schemas.microsoft.com/office/powerpoint/2010/main" val="3781764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A95C7-ED90-4771-A323-7B99CF03273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60F4836-479F-4DF2-9A24-0916F2193CD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6BF4C4-7521-424F-980F-49419EB31E41}"/>
              </a:ext>
            </a:extLst>
          </p:cNvPr>
          <p:cNvSpPr>
            <a:spLocks noGrp="1"/>
          </p:cNvSpPr>
          <p:nvPr>
            <p:ph type="dt" sz="half" idx="10"/>
          </p:nvPr>
        </p:nvSpPr>
        <p:spPr/>
        <p:txBody>
          <a:bodyPr/>
          <a:lstStyle/>
          <a:p>
            <a:fld id="{799ED6D3-E4FA-48DF-823B-4EFA049BAAE1}" type="datetimeFigureOut">
              <a:rPr lang="en-US" smtClean="0"/>
              <a:t>5/30/2024</a:t>
            </a:fld>
            <a:endParaRPr lang="en-US"/>
          </a:p>
        </p:txBody>
      </p:sp>
      <p:sp>
        <p:nvSpPr>
          <p:cNvPr id="5" name="Footer Placeholder 4">
            <a:extLst>
              <a:ext uri="{FF2B5EF4-FFF2-40B4-BE49-F238E27FC236}">
                <a16:creationId xmlns:a16="http://schemas.microsoft.com/office/drawing/2014/main" id="{7D21EF6B-B115-42EF-A873-C13DBA0AC4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621EB4-57F1-448E-ABA1-0DADE9A66D09}"/>
              </a:ext>
            </a:extLst>
          </p:cNvPr>
          <p:cNvSpPr>
            <a:spLocks noGrp="1"/>
          </p:cNvSpPr>
          <p:nvPr>
            <p:ph type="sldNum" sz="quarter" idx="12"/>
          </p:nvPr>
        </p:nvSpPr>
        <p:spPr/>
        <p:txBody>
          <a:bodyPr/>
          <a:lstStyle/>
          <a:p>
            <a:fld id="{266D3A8E-B785-4F0B-876F-E79017E5D4A9}" type="slidenum">
              <a:rPr lang="en-US" smtClean="0"/>
              <a:t>‹#›</a:t>
            </a:fld>
            <a:endParaRPr lang="en-US"/>
          </a:p>
        </p:txBody>
      </p:sp>
    </p:spTree>
    <p:extLst>
      <p:ext uri="{BB962C8B-B14F-4D97-AF65-F5344CB8AC3E}">
        <p14:creationId xmlns:p14="http://schemas.microsoft.com/office/powerpoint/2010/main" val="3353583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F93C7A-655E-4E29-964E-AC6691EF1E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CD566DC-6080-4186-A82A-6B28ED8E1BC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1BC169-8FE5-49B5-B8F2-9871816EDED9}"/>
              </a:ext>
            </a:extLst>
          </p:cNvPr>
          <p:cNvSpPr>
            <a:spLocks noGrp="1"/>
          </p:cNvSpPr>
          <p:nvPr>
            <p:ph type="dt" sz="half" idx="10"/>
          </p:nvPr>
        </p:nvSpPr>
        <p:spPr/>
        <p:txBody>
          <a:bodyPr/>
          <a:lstStyle/>
          <a:p>
            <a:fld id="{799ED6D3-E4FA-48DF-823B-4EFA049BAAE1}" type="datetimeFigureOut">
              <a:rPr lang="en-US" smtClean="0"/>
              <a:t>5/30/2024</a:t>
            </a:fld>
            <a:endParaRPr lang="en-US"/>
          </a:p>
        </p:txBody>
      </p:sp>
      <p:sp>
        <p:nvSpPr>
          <p:cNvPr id="5" name="Footer Placeholder 4">
            <a:extLst>
              <a:ext uri="{FF2B5EF4-FFF2-40B4-BE49-F238E27FC236}">
                <a16:creationId xmlns:a16="http://schemas.microsoft.com/office/drawing/2014/main" id="{6BEBF101-CFB6-4A7D-BF09-874B53E363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7F4003-DADE-4879-9781-308B6465D71C}"/>
              </a:ext>
            </a:extLst>
          </p:cNvPr>
          <p:cNvSpPr>
            <a:spLocks noGrp="1"/>
          </p:cNvSpPr>
          <p:nvPr>
            <p:ph type="sldNum" sz="quarter" idx="12"/>
          </p:nvPr>
        </p:nvSpPr>
        <p:spPr/>
        <p:txBody>
          <a:bodyPr/>
          <a:lstStyle/>
          <a:p>
            <a:fld id="{266D3A8E-B785-4F0B-876F-E79017E5D4A9}" type="slidenum">
              <a:rPr lang="en-US" smtClean="0"/>
              <a:t>‹#›</a:t>
            </a:fld>
            <a:endParaRPr lang="en-US"/>
          </a:p>
        </p:txBody>
      </p:sp>
    </p:spTree>
    <p:extLst>
      <p:ext uri="{BB962C8B-B14F-4D97-AF65-F5344CB8AC3E}">
        <p14:creationId xmlns:p14="http://schemas.microsoft.com/office/powerpoint/2010/main" val="3950343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7957A-3C6E-4917-9BE3-400E8458D3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9A98DE-5139-4B6D-AFF8-A1C5CAB25B9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E52399-65B9-4C0D-9AE2-8FF19455D139}"/>
              </a:ext>
            </a:extLst>
          </p:cNvPr>
          <p:cNvSpPr>
            <a:spLocks noGrp="1"/>
          </p:cNvSpPr>
          <p:nvPr>
            <p:ph type="dt" sz="half" idx="10"/>
          </p:nvPr>
        </p:nvSpPr>
        <p:spPr/>
        <p:txBody>
          <a:bodyPr/>
          <a:lstStyle/>
          <a:p>
            <a:fld id="{799ED6D3-E4FA-48DF-823B-4EFA049BAAE1}" type="datetimeFigureOut">
              <a:rPr lang="en-US" smtClean="0"/>
              <a:t>5/30/2024</a:t>
            </a:fld>
            <a:endParaRPr lang="en-US"/>
          </a:p>
        </p:txBody>
      </p:sp>
      <p:sp>
        <p:nvSpPr>
          <p:cNvPr id="5" name="Footer Placeholder 4">
            <a:extLst>
              <a:ext uri="{FF2B5EF4-FFF2-40B4-BE49-F238E27FC236}">
                <a16:creationId xmlns:a16="http://schemas.microsoft.com/office/drawing/2014/main" id="{2826F0E2-1B0A-4ED3-9E2A-B8E7D04E38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7A0B63-13A7-439E-A6EC-5E3867A54488}"/>
              </a:ext>
            </a:extLst>
          </p:cNvPr>
          <p:cNvSpPr>
            <a:spLocks noGrp="1"/>
          </p:cNvSpPr>
          <p:nvPr>
            <p:ph type="sldNum" sz="quarter" idx="12"/>
          </p:nvPr>
        </p:nvSpPr>
        <p:spPr/>
        <p:txBody>
          <a:bodyPr/>
          <a:lstStyle/>
          <a:p>
            <a:fld id="{266D3A8E-B785-4F0B-876F-E79017E5D4A9}" type="slidenum">
              <a:rPr lang="en-US" smtClean="0"/>
              <a:t>‹#›</a:t>
            </a:fld>
            <a:endParaRPr lang="en-US"/>
          </a:p>
        </p:txBody>
      </p:sp>
    </p:spTree>
    <p:extLst>
      <p:ext uri="{BB962C8B-B14F-4D97-AF65-F5344CB8AC3E}">
        <p14:creationId xmlns:p14="http://schemas.microsoft.com/office/powerpoint/2010/main" val="2896033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F9E0E-8AE6-4327-BD3F-B6E98C4041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CC2FA66-0E67-4B5E-A4C7-7894865459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5A73A10-3350-4421-8B47-293E6CB14570}"/>
              </a:ext>
            </a:extLst>
          </p:cNvPr>
          <p:cNvSpPr>
            <a:spLocks noGrp="1"/>
          </p:cNvSpPr>
          <p:nvPr>
            <p:ph type="dt" sz="half" idx="10"/>
          </p:nvPr>
        </p:nvSpPr>
        <p:spPr/>
        <p:txBody>
          <a:bodyPr/>
          <a:lstStyle/>
          <a:p>
            <a:fld id="{799ED6D3-E4FA-48DF-823B-4EFA049BAAE1}" type="datetimeFigureOut">
              <a:rPr lang="en-US" smtClean="0"/>
              <a:t>5/30/2024</a:t>
            </a:fld>
            <a:endParaRPr lang="en-US"/>
          </a:p>
        </p:txBody>
      </p:sp>
      <p:sp>
        <p:nvSpPr>
          <p:cNvPr id="5" name="Footer Placeholder 4">
            <a:extLst>
              <a:ext uri="{FF2B5EF4-FFF2-40B4-BE49-F238E27FC236}">
                <a16:creationId xmlns:a16="http://schemas.microsoft.com/office/drawing/2014/main" id="{4EA3BCB4-0BB0-4288-8EB0-51EFE35074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00FBDB-B2E9-42BF-A183-397172A91742}"/>
              </a:ext>
            </a:extLst>
          </p:cNvPr>
          <p:cNvSpPr>
            <a:spLocks noGrp="1"/>
          </p:cNvSpPr>
          <p:nvPr>
            <p:ph type="sldNum" sz="quarter" idx="12"/>
          </p:nvPr>
        </p:nvSpPr>
        <p:spPr/>
        <p:txBody>
          <a:bodyPr/>
          <a:lstStyle/>
          <a:p>
            <a:fld id="{266D3A8E-B785-4F0B-876F-E79017E5D4A9}" type="slidenum">
              <a:rPr lang="en-US" smtClean="0"/>
              <a:t>‹#›</a:t>
            </a:fld>
            <a:endParaRPr lang="en-US"/>
          </a:p>
        </p:txBody>
      </p:sp>
    </p:spTree>
    <p:extLst>
      <p:ext uri="{BB962C8B-B14F-4D97-AF65-F5344CB8AC3E}">
        <p14:creationId xmlns:p14="http://schemas.microsoft.com/office/powerpoint/2010/main" val="578713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B76BD-3FBC-4130-A072-82C7F2CC63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CDBA4D-031D-445A-BB66-510002A27AC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F565BF-C610-45DA-937D-FE295CE9B0A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FD717EC-7F35-467B-9E96-93B144F41DB6}"/>
              </a:ext>
            </a:extLst>
          </p:cNvPr>
          <p:cNvSpPr>
            <a:spLocks noGrp="1"/>
          </p:cNvSpPr>
          <p:nvPr>
            <p:ph type="dt" sz="half" idx="10"/>
          </p:nvPr>
        </p:nvSpPr>
        <p:spPr/>
        <p:txBody>
          <a:bodyPr/>
          <a:lstStyle/>
          <a:p>
            <a:fld id="{799ED6D3-E4FA-48DF-823B-4EFA049BAAE1}" type="datetimeFigureOut">
              <a:rPr lang="en-US" smtClean="0"/>
              <a:t>5/30/2024</a:t>
            </a:fld>
            <a:endParaRPr lang="en-US"/>
          </a:p>
        </p:txBody>
      </p:sp>
      <p:sp>
        <p:nvSpPr>
          <p:cNvPr id="6" name="Footer Placeholder 5">
            <a:extLst>
              <a:ext uri="{FF2B5EF4-FFF2-40B4-BE49-F238E27FC236}">
                <a16:creationId xmlns:a16="http://schemas.microsoft.com/office/drawing/2014/main" id="{C54D8A33-53F0-4034-854F-761B9031B8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122E0A-2F34-4A88-98C6-7AFA94D59028}"/>
              </a:ext>
            </a:extLst>
          </p:cNvPr>
          <p:cNvSpPr>
            <a:spLocks noGrp="1"/>
          </p:cNvSpPr>
          <p:nvPr>
            <p:ph type="sldNum" sz="quarter" idx="12"/>
          </p:nvPr>
        </p:nvSpPr>
        <p:spPr/>
        <p:txBody>
          <a:bodyPr/>
          <a:lstStyle/>
          <a:p>
            <a:fld id="{266D3A8E-B785-4F0B-876F-E79017E5D4A9}" type="slidenum">
              <a:rPr lang="en-US" smtClean="0"/>
              <a:t>‹#›</a:t>
            </a:fld>
            <a:endParaRPr lang="en-US"/>
          </a:p>
        </p:txBody>
      </p:sp>
    </p:spTree>
    <p:extLst>
      <p:ext uri="{BB962C8B-B14F-4D97-AF65-F5344CB8AC3E}">
        <p14:creationId xmlns:p14="http://schemas.microsoft.com/office/powerpoint/2010/main" val="1953209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4BC21-4BC4-4715-8D83-AC861AE2DAA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7F25B8B-829F-4213-8F55-C0523A7ED7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AAE7EBA-32EC-490A-9425-A3C66123277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1ECF0D4-8223-4655-B5D4-DAA81AB699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38B3548-221D-4A38-BB13-FE13AF1D6EE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8B9A42F-3DE1-4CFF-8B8A-84E4776B504D}"/>
              </a:ext>
            </a:extLst>
          </p:cNvPr>
          <p:cNvSpPr>
            <a:spLocks noGrp="1"/>
          </p:cNvSpPr>
          <p:nvPr>
            <p:ph type="dt" sz="half" idx="10"/>
          </p:nvPr>
        </p:nvSpPr>
        <p:spPr/>
        <p:txBody>
          <a:bodyPr/>
          <a:lstStyle/>
          <a:p>
            <a:fld id="{799ED6D3-E4FA-48DF-823B-4EFA049BAAE1}" type="datetimeFigureOut">
              <a:rPr lang="en-US" smtClean="0"/>
              <a:t>5/30/2024</a:t>
            </a:fld>
            <a:endParaRPr lang="en-US"/>
          </a:p>
        </p:txBody>
      </p:sp>
      <p:sp>
        <p:nvSpPr>
          <p:cNvPr id="8" name="Footer Placeholder 7">
            <a:extLst>
              <a:ext uri="{FF2B5EF4-FFF2-40B4-BE49-F238E27FC236}">
                <a16:creationId xmlns:a16="http://schemas.microsoft.com/office/drawing/2014/main" id="{FAA03EA3-373F-4875-AC74-BE4BC71C86A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269FF42-6E8E-47CD-91AE-2DB3CB72FF8C}"/>
              </a:ext>
            </a:extLst>
          </p:cNvPr>
          <p:cNvSpPr>
            <a:spLocks noGrp="1"/>
          </p:cNvSpPr>
          <p:nvPr>
            <p:ph type="sldNum" sz="quarter" idx="12"/>
          </p:nvPr>
        </p:nvSpPr>
        <p:spPr/>
        <p:txBody>
          <a:bodyPr/>
          <a:lstStyle/>
          <a:p>
            <a:fld id="{266D3A8E-B785-4F0B-876F-E79017E5D4A9}" type="slidenum">
              <a:rPr lang="en-US" smtClean="0"/>
              <a:t>‹#›</a:t>
            </a:fld>
            <a:endParaRPr lang="en-US"/>
          </a:p>
        </p:txBody>
      </p:sp>
    </p:spTree>
    <p:extLst>
      <p:ext uri="{BB962C8B-B14F-4D97-AF65-F5344CB8AC3E}">
        <p14:creationId xmlns:p14="http://schemas.microsoft.com/office/powerpoint/2010/main" val="765653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D9E50-1D39-49DC-9E16-479DB4CA9F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A3FA1A4-668F-4502-99C7-65721C6023E7}"/>
              </a:ext>
            </a:extLst>
          </p:cNvPr>
          <p:cNvSpPr>
            <a:spLocks noGrp="1"/>
          </p:cNvSpPr>
          <p:nvPr>
            <p:ph type="dt" sz="half" idx="10"/>
          </p:nvPr>
        </p:nvSpPr>
        <p:spPr/>
        <p:txBody>
          <a:bodyPr/>
          <a:lstStyle/>
          <a:p>
            <a:fld id="{799ED6D3-E4FA-48DF-823B-4EFA049BAAE1}" type="datetimeFigureOut">
              <a:rPr lang="en-US" smtClean="0"/>
              <a:t>5/30/2024</a:t>
            </a:fld>
            <a:endParaRPr lang="en-US"/>
          </a:p>
        </p:txBody>
      </p:sp>
      <p:sp>
        <p:nvSpPr>
          <p:cNvPr id="4" name="Footer Placeholder 3">
            <a:extLst>
              <a:ext uri="{FF2B5EF4-FFF2-40B4-BE49-F238E27FC236}">
                <a16:creationId xmlns:a16="http://schemas.microsoft.com/office/drawing/2014/main" id="{801CCD4D-0F51-4E04-81B6-FE084C64C97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4786428-1F10-4E87-9501-F8AF5B9F104E}"/>
              </a:ext>
            </a:extLst>
          </p:cNvPr>
          <p:cNvSpPr>
            <a:spLocks noGrp="1"/>
          </p:cNvSpPr>
          <p:nvPr>
            <p:ph type="sldNum" sz="quarter" idx="12"/>
          </p:nvPr>
        </p:nvSpPr>
        <p:spPr/>
        <p:txBody>
          <a:bodyPr/>
          <a:lstStyle/>
          <a:p>
            <a:fld id="{266D3A8E-B785-4F0B-876F-E79017E5D4A9}" type="slidenum">
              <a:rPr lang="en-US" smtClean="0"/>
              <a:t>‹#›</a:t>
            </a:fld>
            <a:endParaRPr lang="en-US"/>
          </a:p>
        </p:txBody>
      </p:sp>
    </p:spTree>
    <p:extLst>
      <p:ext uri="{BB962C8B-B14F-4D97-AF65-F5344CB8AC3E}">
        <p14:creationId xmlns:p14="http://schemas.microsoft.com/office/powerpoint/2010/main" val="232960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BADC4D-EE91-4D30-A2E5-4DE06D1BC172}"/>
              </a:ext>
            </a:extLst>
          </p:cNvPr>
          <p:cNvSpPr>
            <a:spLocks noGrp="1"/>
          </p:cNvSpPr>
          <p:nvPr>
            <p:ph type="dt" sz="half" idx="10"/>
          </p:nvPr>
        </p:nvSpPr>
        <p:spPr/>
        <p:txBody>
          <a:bodyPr/>
          <a:lstStyle/>
          <a:p>
            <a:fld id="{799ED6D3-E4FA-48DF-823B-4EFA049BAAE1}" type="datetimeFigureOut">
              <a:rPr lang="en-US" smtClean="0"/>
              <a:t>5/30/2024</a:t>
            </a:fld>
            <a:endParaRPr lang="en-US"/>
          </a:p>
        </p:txBody>
      </p:sp>
      <p:sp>
        <p:nvSpPr>
          <p:cNvPr id="3" name="Footer Placeholder 2">
            <a:extLst>
              <a:ext uri="{FF2B5EF4-FFF2-40B4-BE49-F238E27FC236}">
                <a16:creationId xmlns:a16="http://schemas.microsoft.com/office/drawing/2014/main" id="{F2F44AD3-433A-41FF-8938-5ECBBC9E458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FDBCBAC-13CA-4045-A9BA-54DB90D104D2}"/>
              </a:ext>
            </a:extLst>
          </p:cNvPr>
          <p:cNvSpPr>
            <a:spLocks noGrp="1"/>
          </p:cNvSpPr>
          <p:nvPr>
            <p:ph type="sldNum" sz="quarter" idx="12"/>
          </p:nvPr>
        </p:nvSpPr>
        <p:spPr/>
        <p:txBody>
          <a:bodyPr/>
          <a:lstStyle/>
          <a:p>
            <a:fld id="{266D3A8E-B785-4F0B-876F-E79017E5D4A9}" type="slidenum">
              <a:rPr lang="en-US" smtClean="0"/>
              <a:t>‹#›</a:t>
            </a:fld>
            <a:endParaRPr lang="en-US"/>
          </a:p>
        </p:txBody>
      </p:sp>
    </p:spTree>
    <p:extLst>
      <p:ext uri="{BB962C8B-B14F-4D97-AF65-F5344CB8AC3E}">
        <p14:creationId xmlns:p14="http://schemas.microsoft.com/office/powerpoint/2010/main" val="3570024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4E554-8C12-4DF3-9F16-42481B4510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4F35223-15AD-4915-9A16-7057384F88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6CDF494-9FC7-4773-912D-0A23AAF876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DF1D320-7966-4B7E-AB01-4F66B2482631}"/>
              </a:ext>
            </a:extLst>
          </p:cNvPr>
          <p:cNvSpPr>
            <a:spLocks noGrp="1"/>
          </p:cNvSpPr>
          <p:nvPr>
            <p:ph type="dt" sz="half" idx="10"/>
          </p:nvPr>
        </p:nvSpPr>
        <p:spPr/>
        <p:txBody>
          <a:bodyPr/>
          <a:lstStyle/>
          <a:p>
            <a:fld id="{799ED6D3-E4FA-48DF-823B-4EFA049BAAE1}" type="datetimeFigureOut">
              <a:rPr lang="en-US" smtClean="0"/>
              <a:t>5/30/2024</a:t>
            </a:fld>
            <a:endParaRPr lang="en-US"/>
          </a:p>
        </p:txBody>
      </p:sp>
      <p:sp>
        <p:nvSpPr>
          <p:cNvPr id="6" name="Footer Placeholder 5">
            <a:extLst>
              <a:ext uri="{FF2B5EF4-FFF2-40B4-BE49-F238E27FC236}">
                <a16:creationId xmlns:a16="http://schemas.microsoft.com/office/drawing/2014/main" id="{DDBA26A7-43F3-4C6C-A927-DB71AC417C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EDD6E5-81FA-4D55-94C4-0C0FC145F487}"/>
              </a:ext>
            </a:extLst>
          </p:cNvPr>
          <p:cNvSpPr>
            <a:spLocks noGrp="1"/>
          </p:cNvSpPr>
          <p:nvPr>
            <p:ph type="sldNum" sz="quarter" idx="12"/>
          </p:nvPr>
        </p:nvSpPr>
        <p:spPr/>
        <p:txBody>
          <a:bodyPr/>
          <a:lstStyle/>
          <a:p>
            <a:fld id="{266D3A8E-B785-4F0B-876F-E79017E5D4A9}" type="slidenum">
              <a:rPr lang="en-US" smtClean="0"/>
              <a:t>‹#›</a:t>
            </a:fld>
            <a:endParaRPr lang="en-US"/>
          </a:p>
        </p:txBody>
      </p:sp>
    </p:spTree>
    <p:extLst>
      <p:ext uri="{BB962C8B-B14F-4D97-AF65-F5344CB8AC3E}">
        <p14:creationId xmlns:p14="http://schemas.microsoft.com/office/powerpoint/2010/main" val="286119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B9711-B52B-47F8-BE38-4C4BB27D1D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4140E35-55FB-46D9-8ADA-FC130AFB49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26622E1-222F-49F1-BE54-EA74BCFF07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4B8551E-8B0D-438D-9CBB-0A6AE9942E5F}"/>
              </a:ext>
            </a:extLst>
          </p:cNvPr>
          <p:cNvSpPr>
            <a:spLocks noGrp="1"/>
          </p:cNvSpPr>
          <p:nvPr>
            <p:ph type="dt" sz="half" idx="10"/>
          </p:nvPr>
        </p:nvSpPr>
        <p:spPr/>
        <p:txBody>
          <a:bodyPr/>
          <a:lstStyle/>
          <a:p>
            <a:fld id="{799ED6D3-E4FA-48DF-823B-4EFA049BAAE1}" type="datetimeFigureOut">
              <a:rPr lang="en-US" smtClean="0"/>
              <a:t>5/30/2024</a:t>
            </a:fld>
            <a:endParaRPr lang="en-US"/>
          </a:p>
        </p:txBody>
      </p:sp>
      <p:sp>
        <p:nvSpPr>
          <p:cNvPr id="6" name="Footer Placeholder 5">
            <a:extLst>
              <a:ext uri="{FF2B5EF4-FFF2-40B4-BE49-F238E27FC236}">
                <a16:creationId xmlns:a16="http://schemas.microsoft.com/office/drawing/2014/main" id="{A36125C0-46A4-4EFC-B4C9-B1E2461B3F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2C0FB0-C394-4CF1-AB35-CCB79BB87783}"/>
              </a:ext>
            </a:extLst>
          </p:cNvPr>
          <p:cNvSpPr>
            <a:spLocks noGrp="1"/>
          </p:cNvSpPr>
          <p:nvPr>
            <p:ph type="sldNum" sz="quarter" idx="12"/>
          </p:nvPr>
        </p:nvSpPr>
        <p:spPr/>
        <p:txBody>
          <a:bodyPr/>
          <a:lstStyle/>
          <a:p>
            <a:fld id="{266D3A8E-B785-4F0B-876F-E79017E5D4A9}" type="slidenum">
              <a:rPr lang="en-US" smtClean="0"/>
              <a:t>‹#›</a:t>
            </a:fld>
            <a:endParaRPr lang="en-US"/>
          </a:p>
        </p:txBody>
      </p:sp>
    </p:spTree>
    <p:extLst>
      <p:ext uri="{BB962C8B-B14F-4D97-AF65-F5344CB8AC3E}">
        <p14:creationId xmlns:p14="http://schemas.microsoft.com/office/powerpoint/2010/main" val="3080305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01071F-D7F3-46E0-BF86-6C737FF689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FBFA199-76FA-498F-88F4-271C3B4632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E92826-A7C4-4DB3-917F-A2277F2760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9ED6D3-E4FA-48DF-823B-4EFA049BAAE1}" type="datetimeFigureOut">
              <a:rPr lang="en-US" smtClean="0"/>
              <a:t>5/30/2024</a:t>
            </a:fld>
            <a:endParaRPr lang="en-US"/>
          </a:p>
        </p:txBody>
      </p:sp>
      <p:sp>
        <p:nvSpPr>
          <p:cNvPr id="5" name="Footer Placeholder 4">
            <a:extLst>
              <a:ext uri="{FF2B5EF4-FFF2-40B4-BE49-F238E27FC236}">
                <a16:creationId xmlns:a16="http://schemas.microsoft.com/office/drawing/2014/main" id="{17D07D30-932E-4F36-A93C-A77FE2698F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9DBD5B8-626F-4D07-9E69-97A3FF3F4E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6D3A8E-B785-4F0B-876F-E79017E5D4A9}" type="slidenum">
              <a:rPr lang="en-US" smtClean="0"/>
              <a:t>‹#›</a:t>
            </a:fld>
            <a:endParaRPr lang="en-US"/>
          </a:p>
        </p:txBody>
      </p:sp>
    </p:spTree>
    <p:extLst>
      <p:ext uri="{BB962C8B-B14F-4D97-AF65-F5344CB8AC3E}">
        <p14:creationId xmlns:p14="http://schemas.microsoft.com/office/powerpoint/2010/main" val="3386839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www.facebook.com/Houston-Dog-Rescue-Network-508807609145462/" TargetMode="External"/><Relationship Id="rId3" Type="http://schemas.openxmlformats.org/officeDocument/2006/relationships/hyperlink" Target="https://www.dallasdogrrr.org/" TargetMode="External"/><Relationship Id="rId7" Type="http://schemas.openxmlformats.org/officeDocument/2006/relationships/hyperlink" Target="https://www.facebook.com/pawsclawsah/" TargetMode="External"/><Relationship Id="rId2" Type="http://schemas.openxmlformats.org/officeDocument/2006/relationships/hyperlink" Target="https://sulalaanimalrescue.com/" TargetMode="External"/><Relationship Id="rId1" Type="http://schemas.openxmlformats.org/officeDocument/2006/relationships/slideLayout" Target="../slideLayouts/slideLayout2.xml"/><Relationship Id="rId6" Type="http://schemas.openxmlformats.org/officeDocument/2006/relationships/hyperlink" Target="https://www.facebook.com/pg/harriscountyanimalsheltervolunteers/posts/" TargetMode="External"/><Relationship Id="rId11" Type="http://schemas.openxmlformats.org/officeDocument/2006/relationships/hyperlink" Target="https://www.facebook.com/communitypetproject/" TargetMode="External"/><Relationship Id="rId5" Type="http://schemas.openxmlformats.org/officeDocument/2006/relationships/hyperlink" Target="https://www.facebook.com/TallTailsanimalrescue/" TargetMode="External"/><Relationship Id="rId10" Type="http://schemas.openxmlformats.org/officeDocument/2006/relationships/hyperlink" Target="https://www.safehavenforcats.org/" TargetMode="External"/><Relationship Id="rId4" Type="http://schemas.openxmlformats.org/officeDocument/2006/relationships/hyperlink" Target="http://www.talltailsrescue.com/" TargetMode="External"/><Relationship Id="rId9" Type="http://schemas.openxmlformats.org/officeDocument/2006/relationships/hyperlink" Target="https://guardiansofrescue.org/"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aldf.org/" TargetMode="External"/><Relationship Id="rId3" Type="http://schemas.openxmlformats.org/officeDocument/2006/relationships/hyperlink" Target="https://rescuedogsrocknyc.org/" TargetMode="External"/><Relationship Id="rId7" Type="http://schemas.openxmlformats.org/officeDocument/2006/relationships/hyperlink" Target="http://www.gatewayhumanesociety.net/" TargetMode="External"/><Relationship Id="rId2" Type="http://schemas.openxmlformats.org/officeDocument/2006/relationships/hyperlink" Target="http://dreamfetchers.org/dreamfetchers.org/DF_Home.html" TargetMode="External"/><Relationship Id="rId1" Type="http://schemas.openxmlformats.org/officeDocument/2006/relationships/slideLayout" Target="../slideLayouts/slideLayout2.xml"/><Relationship Id="rId6" Type="http://schemas.openxmlformats.org/officeDocument/2006/relationships/hyperlink" Target="http://www.vrcpitbull.com/the-vrc-sanctuary/" TargetMode="External"/><Relationship Id="rId5" Type="http://schemas.openxmlformats.org/officeDocument/2006/relationships/hyperlink" Target="http://www.ad-international.org/adi_home/" TargetMode="External"/><Relationship Id="rId4" Type="http://schemas.openxmlformats.org/officeDocument/2006/relationships/hyperlink" Target="https://rescuedogsrocknyc.org/our-rescues/"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www.freshstartrescueinc.com/" TargetMode="External"/><Relationship Id="rId13" Type="http://schemas.openxmlformats.org/officeDocument/2006/relationships/hyperlink" Target="https://www.lakesideanimalrescue.com/" TargetMode="External"/><Relationship Id="rId18" Type="http://schemas.openxmlformats.org/officeDocument/2006/relationships/hyperlink" Target="http://www.chicoanimalshelter.org/" TargetMode="External"/><Relationship Id="rId3" Type="http://schemas.openxmlformats.org/officeDocument/2006/relationships/hyperlink" Target="https://www.adoptanangel.net/" TargetMode="External"/><Relationship Id="rId7" Type="http://schemas.openxmlformats.org/officeDocument/2006/relationships/hyperlink" Target="http://www.sunburstfoundationofwilmington.org/" TargetMode="External"/><Relationship Id="rId12" Type="http://schemas.openxmlformats.org/officeDocument/2006/relationships/hyperlink" Target="https://www.floridaurgentrescue.com/" TargetMode="External"/><Relationship Id="rId17" Type="http://schemas.openxmlformats.org/officeDocument/2006/relationships/hyperlink" Target="https://www.townofparadise.com/index.php/animal-shelter" TargetMode="External"/><Relationship Id="rId2" Type="http://schemas.openxmlformats.org/officeDocument/2006/relationships/hyperlink" Target="http://www.pawsplace.org/" TargetMode="External"/><Relationship Id="rId16" Type="http://schemas.openxmlformats.org/officeDocument/2006/relationships/hyperlink" Target="https://buttehumane.org/" TargetMode="External"/><Relationship Id="rId20" Type="http://schemas.openxmlformats.org/officeDocument/2006/relationships/hyperlink" Target="https://www.nosoli.org/" TargetMode="External"/><Relationship Id="rId1" Type="http://schemas.openxmlformats.org/officeDocument/2006/relationships/slideLayout" Target="../slideLayouts/slideLayout2.xml"/><Relationship Id="rId6" Type="http://schemas.openxmlformats.org/officeDocument/2006/relationships/hyperlink" Target="http://capefearparrotsanctuary.org/" TargetMode="External"/><Relationship Id="rId11" Type="http://schemas.openxmlformats.org/officeDocument/2006/relationships/hyperlink" Target="http://emeraldcoastwildliferefuge.org/" TargetMode="External"/><Relationship Id="rId5" Type="http://schemas.openxmlformats.org/officeDocument/2006/relationships/hyperlink" Target="https://operationtopcat.com/index.html" TargetMode="External"/><Relationship Id="rId15" Type="http://schemas.openxmlformats.org/officeDocument/2006/relationships/hyperlink" Target="https://www.nvadg.org/" TargetMode="External"/><Relationship Id="rId10" Type="http://schemas.openxmlformats.org/officeDocument/2006/relationships/hyperlink" Target="http://www.cera-inc.com/" TargetMode="External"/><Relationship Id="rId19" Type="http://schemas.openxmlformats.org/officeDocument/2006/relationships/hyperlink" Target="http://www.chicocatcoalition.org/" TargetMode="External"/><Relationship Id="rId4" Type="http://schemas.openxmlformats.org/officeDocument/2006/relationships/hyperlink" Target="http://www.columbushumanesociety.org/" TargetMode="External"/><Relationship Id="rId9" Type="http://schemas.openxmlformats.org/officeDocument/2006/relationships/hyperlink" Target="https://www.facebook.com/groups/Helphungrypets/" TargetMode="External"/><Relationship Id="rId14" Type="http://schemas.openxmlformats.org/officeDocument/2006/relationships/hyperlink" Target="https://www.paws-shelter.or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C9527-348F-4291-B76C-4A9367544D30}"/>
              </a:ext>
            </a:extLst>
          </p:cNvPr>
          <p:cNvSpPr>
            <a:spLocks noGrp="1"/>
          </p:cNvSpPr>
          <p:nvPr>
            <p:ph type="ctrTitle"/>
          </p:nvPr>
        </p:nvSpPr>
        <p:spPr>
          <a:xfrm>
            <a:off x="1524000" y="235670"/>
            <a:ext cx="9144000" cy="6334812"/>
          </a:xfrm>
        </p:spPr>
        <p:txBody>
          <a:bodyPr>
            <a:normAutofit/>
          </a:bodyPr>
          <a:lstStyle/>
          <a:p>
            <a:br>
              <a:rPr lang="en-US" sz="2000" dirty="0">
                <a:latin typeface="Verdana" panose="020B0604030504040204" pitchFamily="34" charset="0"/>
                <a:ea typeface="Verdana" panose="020B0604030504040204" pitchFamily="34" charset="0"/>
              </a:rPr>
            </a:br>
            <a:br>
              <a:rPr lang="en-US" sz="2000" dirty="0">
                <a:latin typeface="Verdana" panose="020B0604030504040204" pitchFamily="34" charset="0"/>
                <a:ea typeface="Verdana" panose="020B0604030504040204" pitchFamily="34" charset="0"/>
              </a:rPr>
            </a:br>
            <a:br>
              <a:rPr lang="en-US" sz="2000" dirty="0">
                <a:latin typeface="Verdana" panose="020B0604030504040204" pitchFamily="34" charset="0"/>
                <a:ea typeface="Verdana" panose="020B0604030504040204" pitchFamily="34" charset="0"/>
              </a:rPr>
            </a:br>
            <a:br>
              <a:rPr lang="en-US" sz="2000" dirty="0">
                <a:latin typeface="Verdana" panose="020B0604030504040204" pitchFamily="34" charset="0"/>
                <a:ea typeface="Verdana" panose="020B0604030504040204" pitchFamily="34" charset="0"/>
              </a:rPr>
            </a:br>
            <a:br>
              <a:rPr lang="en-US" sz="2000" dirty="0">
                <a:latin typeface="Verdana" panose="020B0604030504040204" pitchFamily="34" charset="0"/>
                <a:ea typeface="Verdana" panose="020B0604030504040204" pitchFamily="34" charset="0"/>
              </a:rPr>
            </a:br>
            <a:br>
              <a:rPr lang="en-US" sz="2000" dirty="0">
                <a:latin typeface="Verdana" panose="020B0604030504040204" pitchFamily="34" charset="0"/>
                <a:ea typeface="Verdana" panose="020B0604030504040204" pitchFamily="34" charset="0"/>
              </a:rPr>
            </a:br>
            <a:br>
              <a:rPr lang="en-US" sz="2000" dirty="0">
                <a:latin typeface="Verdana" panose="020B0604030504040204" pitchFamily="34" charset="0"/>
                <a:ea typeface="Verdana" panose="020B0604030504040204" pitchFamily="34" charset="0"/>
              </a:rPr>
            </a:br>
            <a:br>
              <a:rPr lang="en-US" sz="2000" dirty="0">
                <a:latin typeface="Verdana" panose="020B0604030504040204" pitchFamily="34" charset="0"/>
                <a:ea typeface="Verdana" panose="020B0604030504040204" pitchFamily="34" charset="0"/>
              </a:rPr>
            </a:br>
            <a:br>
              <a:rPr lang="en-US" sz="2000" dirty="0">
                <a:latin typeface="Verdana" panose="020B0604030504040204" pitchFamily="34" charset="0"/>
                <a:ea typeface="Verdana" panose="020B0604030504040204" pitchFamily="34" charset="0"/>
              </a:rPr>
            </a:br>
            <a:br>
              <a:rPr lang="en-US" sz="2000" dirty="0">
                <a:latin typeface="Verdana" panose="020B0604030504040204" pitchFamily="34" charset="0"/>
                <a:ea typeface="Verdana" panose="020B0604030504040204" pitchFamily="34" charset="0"/>
              </a:rPr>
            </a:br>
            <a:br>
              <a:rPr lang="en-US" sz="2000" dirty="0">
                <a:latin typeface="Verdana" panose="020B0604030504040204" pitchFamily="34" charset="0"/>
                <a:ea typeface="Verdana" panose="020B0604030504040204" pitchFamily="34" charset="0"/>
              </a:rPr>
            </a:br>
            <a:br>
              <a:rPr lang="en-US" sz="2000" dirty="0">
                <a:latin typeface="Verdana" panose="020B0604030504040204" pitchFamily="34" charset="0"/>
                <a:ea typeface="Verdana" panose="020B0604030504040204" pitchFamily="34" charset="0"/>
              </a:rPr>
            </a:br>
            <a:br>
              <a:rPr lang="en-US" sz="2000" dirty="0">
                <a:latin typeface="Verdana" panose="020B0604030504040204" pitchFamily="34" charset="0"/>
                <a:ea typeface="Verdana" panose="020B0604030504040204" pitchFamily="34" charset="0"/>
              </a:rPr>
            </a:br>
            <a:br>
              <a:rPr lang="en-US" sz="2000" dirty="0">
                <a:latin typeface="Verdana" panose="020B0604030504040204" pitchFamily="34" charset="0"/>
                <a:ea typeface="Verdana" panose="020B0604030504040204" pitchFamily="34" charset="0"/>
              </a:rPr>
            </a:br>
            <a:br>
              <a:rPr lang="en-US" sz="2000" dirty="0">
                <a:latin typeface="Verdana" panose="020B0604030504040204" pitchFamily="34" charset="0"/>
                <a:ea typeface="Verdana" panose="020B0604030504040204" pitchFamily="34" charset="0"/>
              </a:rPr>
            </a:br>
            <a:r>
              <a:rPr lang="en-US" sz="2000" dirty="0">
                <a:latin typeface="Verdana" panose="020B0604030504040204" pitchFamily="34" charset="0"/>
                <a:ea typeface="Verdana" panose="020B0604030504040204" pitchFamily="34" charset="0"/>
              </a:rPr>
              <a:t>American Red Lion Disaster Fund </a:t>
            </a:r>
            <a:br>
              <a:rPr lang="en-US" sz="2000" dirty="0">
                <a:latin typeface="Verdana" panose="020B0604030504040204" pitchFamily="34" charset="0"/>
                <a:ea typeface="Verdana" panose="020B0604030504040204" pitchFamily="34" charset="0"/>
              </a:rPr>
            </a:br>
            <a:r>
              <a:rPr lang="en-US" sz="2000" dirty="0">
                <a:latin typeface="Verdana" panose="020B0604030504040204" pitchFamily="34" charset="0"/>
                <a:ea typeface="Verdana" panose="020B0604030504040204" pitchFamily="34" charset="0"/>
              </a:rPr>
              <a:t>was formed on July 21, 2017</a:t>
            </a:r>
            <a:br>
              <a:rPr lang="en-US" sz="2000" dirty="0">
                <a:latin typeface="Verdana" panose="020B0604030504040204" pitchFamily="34" charset="0"/>
                <a:ea typeface="Verdana" panose="020B0604030504040204" pitchFamily="34" charset="0"/>
              </a:rPr>
            </a:br>
            <a:br>
              <a:rPr lang="en-US" sz="2000" dirty="0">
                <a:latin typeface="Verdana" panose="020B0604030504040204" pitchFamily="34" charset="0"/>
                <a:ea typeface="Verdana" panose="020B0604030504040204" pitchFamily="34" charset="0"/>
              </a:rPr>
            </a:br>
            <a:r>
              <a:rPr lang="en-US" sz="2400" dirty="0">
                <a:latin typeface="Verdana" panose="020B0604030504040204" pitchFamily="34" charset="0"/>
                <a:ea typeface="Verdana" panose="020B0604030504040204" pitchFamily="34" charset="0"/>
              </a:rPr>
              <a:t>2017 &amp; 2018 Annual Report</a:t>
            </a:r>
            <a:br>
              <a:rPr lang="en-US" sz="2400" dirty="0">
                <a:latin typeface="Verdana" panose="020B0604030504040204" pitchFamily="34" charset="0"/>
                <a:ea typeface="Verdana" panose="020B0604030504040204" pitchFamily="34" charset="0"/>
              </a:rPr>
            </a:br>
            <a:br>
              <a:rPr lang="en-US" sz="2400" dirty="0">
                <a:latin typeface="Verdana" panose="020B0604030504040204" pitchFamily="34" charset="0"/>
                <a:ea typeface="Verdana" panose="020B0604030504040204" pitchFamily="34" charset="0"/>
              </a:rPr>
            </a:br>
            <a:endParaRPr lang="en-US" sz="2400" dirty="0">
              <a:latin typeface="Verdana" panose="020B0604030504040204" pitchFamily="34" charset="0"/>
              <a:ea typeface="Verdana" panose="020B0604030504040204" pitchFamily="34" charset="0"/>
            </a:endParaRPr>
          </a:p>
        </p:txBody>
      </p:sp>
      <p:pic>
        <p:nvPicPr>
          <p:cNvPr id="15" name="Picture 14">
            <a:extLst>
              <a:ext uri="{FF2B5EF4-FFF2-40B4-BE49-F238E27FC236}">
                <a16:creationId xmlns:a16="http://schemas.microsoft.com/office/drawing/2014/main" id="{C941E748-A5D6-4CA0-9368-201540BCDF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40152" y="0"/>
            <a:ext cx="4762500" cy="3695700"/>
          </a:xfrm>
          <a:prstGeom prst="rect">
            <a:avLst/>
          </a:prstGeom>
        </p:spPr>
      </p:pic>
      <p:pic>
        <p:nvPicPr>
          <p:cNvPr id="17" name="Picture 16">
            <a:extLst>
              <a:ext uri="{FF2B5EF4-FFF2-40B4-BE49-F238E27FC236}">
                <a16:creationId xmlns:a16="http://schemas.microsoft.com/office/drawing/2014/main" id="{14998E2D-35B7-4CCC-9938-82BD815D7F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77782" y="3677817"/>
            <a:ext cx="1236436" cy="914400"/>
          </a:xfrm>
          <a:prstGeom prst="rect">
            <a:avLst/>
          </a:prstGeom>
        </p:spPr>
      </p:pic>
      <p:pic>
        <p:nvPicPr>
          <p:cNvPr id="19" name="Picture 18">
            <a:extLst>
              <a:ext uri="{FF2B5EF4-FFF2-40B4-BE49-F238E27FC236}">
                <a16:creationId xmlns:a16="http://schemas.microsoft.com/office/drawing/2014/main" id="{B6EB904D-D0C3-4AD7-8173-0911E7357EF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13664" y="3645280"/>
            <a:ext cx="914400" cy="914400"/>
          </a:xfrm>
          <a:prstGeom prst="rect">
            <a:avLst/>
          </a:prstGeom>
        </p:spPr>
      </p:pic>
      <p:pic>
        <p:nvPicPr>
          <p:cNvPr id="6" name="Picture 5">
            <a:extLst>
              <a:ext uri="{FF2B5EF4-FFF2-40B4-BE49-F238E27FC236}">
                <a16:creationId xmlns:a16="http://schemas.microsoft.com/office/drawing/2014/main" id="{6C126F16-C809-44BD-9C2E-D7AC16D31B6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126180" y="3695090"/>
            <a:ext cx="1199704" cy="897738"/>
          </a:xfrm>
          <a:prstGeom prst="rect">
            <a:avLst/>
          </a:prstGeom>
        </p:spPr>
      </p:pic>
    </p:spTree>
    <p:extLst>
      <p:ext uri="{BB962C8B-B14F-4D97-AF65-F5344CB8AC3E}">
        <p14:creationId xmlns:p14="http://schemas.microsoft.com/office/powerpoint/2010/main" val="36256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A7FD2-ED30-4D07-BFFC-143333FE748A}"/>
              </a:ext>
            </a:extLst>
          </p:cNvPr>
          <p:cNvSpPr>
            <a:spLocks noGrp="1"/>
          </p:cNvSpPr>
          <p:nvPr>
            <p:ph type="title"/>
          </p:nvPr>
        </p:nvSpPr>
        <p:spPr/>
        <p:txBody>
          <a:bodyPr>
            <a:normAutofit/>
          </a:bodyPr>
          <a:lstStyle/>
          <a:p>
            <a:r>
              <a:rPr lang="en-US" sz="2000" dirty="0">
                <a:latin typeface="Verdana" panose="020B0604030504040204" pitchFamily="34" charset="0"/>
                <a:ea typeface="Verdana" panose="020B0604030504040204" pitchFamily="34" charset="0"/>
              </a:rPr>
              <a:t>Mission Statement</a:t>
            </a:r>
          </a:p>
        </p:txBody>
      </p:sp>
      <p:sp>
        <p:nvSpPr>
          <p:cNvPr id="3" name="Content Placeholder 2">
            <a:extLst>
              <a:ext uri="{FF2B5EF4-FFF2-40B4-BE49-F238E27FC236}">
                <a16:creationId xmlns:a16="http://schemas.microsoft.com/office/drawing/2014/main" id="{7CEAB186-D760-457A-BF20-86759F1A5D37}"/>
              </a:ext>
            </a:extLst>
          </p:cNvPr>
          <p:cNvSpPr>
            <a:spLocks noGrp="1"/>
          </p:cNvSpPr>
          <p:nvPr>
            <p:ph idx="1"/>
          </p:nvPr>
        </p:nvSpPr>
        <p:spPr/>
        <p:txBody>
          <a:bodyPr>
            <a:normAutofit/>
          </a:bodyPr>
          <a:lstStyle/>
          <a:p>
            <a:pPr marL="0" indent="0">
              <a:buNone/>
            </a:pPr>
            <a:endParaRPr lang="en-US" sz="1600" dirty="0"/>
          </a:p>
          <a:p>
            <a:pPr marL="0" indent="0">
              <a:buNone/>
            </a:pPr>
            <a:r>
              <a:rPr lang="en-US" sz="1600" dirty="0">
                <a:latin typeface="Verdana" panose="020B0604030504040204" pitchFamily="34" charset="0"/>
                <a:ea typeface="Verdana" panose="020B0604030504040204" pitchFamily="34" charset="0"/>
              </a:rPr>
              <a:t>The American Red Lion Disaster Fund works to reduce the number of animals suffering or abandoned by disasters by identifying and providing funds and supplies to assist the credible, boots on the ground local animal welfare organizations including shelters, farms, and hospitals who are immediately providing for the urgent rescue, care and placement of animals struggling to survive during these disasters in the affected region. As a result, thousands of animals are saved, rehabilitated, and reunited with their families or natural habitat.</a:t>
            </a:r>
          </a:p>
          <a:p>
            <a:pPr marL="0" indent="0">
              <a:buNone/>
            </a:pPr>
            <a:endParaRPr lang="en-US" sz="1600" dirty="0">
              <a:latin typeface="Verdana" panose="020B0604030504040204" pitchFamily="34" charset="0"/>
              <a:ea typeface="Verdana" panose="020B0604030504040204" pitchFamily="34" charset="0"/>
            </a:endParaRPr>
          </a:p>
          <a:p>
            <a:pPr marL="0" indent="0">
              <a:buNone/>
            </a:pPr>
            <a:r>
              <a:rPr lang="en-US" sz="1600" dirty="0">
                <a:latin typeface="Verdana" panose="020B0604030504040204" pitchFamily="34" charset="0"/>
                <a:ea typeface="Verdana" panose="020B0604030504040204" pitchFamily="34" charset="0"/>
              </a:rPr>
              <a:t>Our solutions are laser focused on the needs of local animal welfare </a:t>
            </a:r>
            <a:r>
              <a:rPr lang="en-US" sz="1600">
                <a:latin typeface="Verdana" panose="020B0604030504040204" pitchFamily="34" charset="0"/>
                <a:ea typeface="Verdana" panose="020B0604030504040204" pitchFamily="34" charset="0"/>
              </a:rPr>
              <a:t>organizations who </a:t>
            </a:r>
            <a:r>
              <a:rPr lang="en-US" sz="1600" dirty="0">
                <a:latin typeface="Verdana" panose="020B0604030504040204" pitchFamily="34" charset="0"/>
                <a:ea typeface="Verdana" panose="020B0604030504040204" pitchFamily="34" charset="0"/>
              </a:rPr>
              <a:t>are working on the front lines during disastrous situations and who have a history of success and are most likely to sustain. </a:t>
            </a:r>
          </a:p>
          <a:p>
            <a:pPr marL="0" indent="0">
              <a:buNone/>
            </a:pPr>
            <a:endParaRPr lang="en-US" sz="1600" dirty="0">
              <a:latin typeface="Verdana" panose="020B0604030504040204" pitchFamily="34" charset="0"/>
              <a:ea typeface="Verdana" panose="020B0604030504040204" pitchFamily="34" charset="0"/>
            </a:endParaRPr>
          </a:p>
          <a:p>
            <a:endParaRPr lang="en-US" dirty="0"/>
          </a:p>
        </p:txBody>
      </p:sp>
    </p:spTree>
    <p:extLst>
      <p:ext uri="{BB962C8B-B14F-4D97-AF65-F5344CB8AC3E}">
        <p14:creationId xmlns:p14="http://schemas.microsoft.com/office/powerpoint/2010/main" val="26916489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4ADFD-885D-4086-BB80-FEF9F9CC1FE4}"/>
              </a:ext>
            </a:extLst>
          </p:cNvPr>
          <p:cNvSpPr>
            <a:spLocks noGrp="1"/>
          </p:cNvSpPr>
          <p:nvPr>
            <p:ph type="title"/>
          </p:nvPr>
        </p:nvSpPr>
        <p:spPr>
          <a:xfrm>
            <a:off x="838200" y="321163"/>
            <a:ext cx="10515600" cy="1325563"/>
          </a:xfrm>
        </p:spPr>
        <p:txBody>
          <a:bodyPr>
            <a:normAutofit/>
          </a:bodyPr>
          <a:lstStyle/>
          <a:p>
            <a:r>
              <a:rPr lang="en-US" sz="2000" dirty="0">
                <a:latin typeface="Verdana" panose="020B0604030504040204" pitchFamily="34" charset="0"/>
                <a:ea typeface="Verdana" panose="020B0604030504040204" pitchFamily="34" charset="0"/>
              </a:rPr>
              <a:t>2017 &amp; 2018 Program Service Accomplishments</a:t>
            </a:r>
          </a:p>
        </p:txBody>
      </p:sp>
      <p:sp>
        <p:nvSpPr>
          <p:cNvPr id="3" name="Content Placeholder 2">
            <a:extLst>
              <a:ext uri="{FF2B5EF4-FFF2-40B4-BE49-F238E27FC236}">
                <a16:creationId xmlns:a16="http://schemas.microsoft.com/office/drawing/2014/main" id="{D218EE10-5681-4DCD-B1E9-4236B2C8E5E6}"/>
              </a:ext>
            </a:extLst>
          </p:cNvPr>
          <p:cNvSpPr>
            <a:spLocks noGrp="1"/>
          </p:cNvSpPr>
          <p:nvPr>
            <p:ph idx="1"/>
          </p:nvPr>
        </p:nvSpPr>
        <p:spPr>
          <a:xfrm>
            <a:off x="838200" y="1825625"/>
            <a:ext cx="10515600" cy="4953244"/>
          </a:xfrm>
        </p:spPr>
        <p:txBody>
          <a:bodyPr>
            <a:normAutofit lnSpcReduction="10000"/>
          </a:bodyPr>
          <a:lstStyle/>
          <a:p>
            <a:pPr marL="0" indent="0">
              <a:buNone/>
            </a:pPr>
            <a:r>
              <a:rPr lang="en-US" sz="2000" dirty="0">
                <a:latin typeface="Verdana" panose="020B0604030504040204" pitchFamily="34" charset="0"/>
                <a:ea typeface="Verdana" panose="020B0604030504040204" pitchFamily="34" charset="0"/>
              </a:rPr>
              <a:t>American Red Lion Disaster gave cash and/or supplies to 33 animal welfare organizations.</a:t>
            </a:r>
            <a:endParaRPr lang="en-US" sz="1100" dirty="0"/>
          </a:p>
          <a:p>
            <a:pPr marL="0" indent="0">
              <a:buNone/>
            </a:pPr>
            <a:r>
              <a:rPr lang="en-US" sz="1600" dirty="0"/>
              <a:t>August 2017 - December 2017  </a:t>
            </a:r>
          </a:p>
          <a:p>
            <a:pPr marL="0" indent="0">
              <a:buNone/>
            </a:pPr>
            <a:endParaRPr lang="en-US" sz="1600" dirty="0"/>
          </a:p>
          <a:p>
            <a:pPr marL="0" indent="0">
              <a:buNone/>
            </a:pPr>
            <a:r>
              <a:rPr lang="en-US" sz="1400" b="1" i="1" dirty="0"/>
              <a:t>Hurricane Harvey</a:t>
            </a:r>
          </a:p>
          <a:p>
            <a:pPr marL="0" indent="0">
              <a:buNone/>
            </a:pPr>
            <a:r>
              <a:rPr lang="en-US" sz="1050" b="0" i="0" u="sng" dirty="0" err="1">
                <a:solidFill>
                  <a:srgbClr val="0A58CA"/>
                </a:solidFill>
                <a:effectLst/>
                <a:latin typeface="system-ui"/>
                <a:hlinkClick r:id="rId2"/>
              </a:rPr>
              <a:t>Sulala’s</a:t>
            </a:r>
            <a:r>
              <a:rPr lang="en-US" sz="1050" b="0" i="0" u="sng" dirty="0">
                <a:solidFill>
                  <a:srgbClr val="0A58CA"/>
                </a:solidFill>
                <a:effectLst/>
                <a:latin typeface="system-ui"/>
                <a:hlinkClick r:id="rId2"/>
              </a:rPr>
              <a:t> rescue,</a:t>
            </a:r>
            <a:endParaRPr lang="en-US" sz="1050" b="0" i="0" u="sng" dirty="0">
              <a:solidFill>
                <a:srgbClr val="0A58CA"/>
              </a:solidFill>
              <a:effectLst/>
              <a:latin typeface="system-ui"/>
            </a:endParaRPr>
          </a:p>
          <a:p>
            <a:pPr marL="0" indent="0">
              <a:buNone/>
            </a:pPr>
            <a:r>
              <a:rPr lang="en-US" sz="1400" b="1" i="1" dirty="0"/>
              <a:t>Let the animals live (Israel)</a:t>
            </a:r>
          </a:p>
          <a:p>
            <a:r>
              <a:rPr lang="en-US" sz="1200" u="sng" dirty="0">
                <a:hlinkClick r:id="rId3"/>
              </a:rPr>
              <a:t>Dallas Dogrrr, Houston, Texas  Hurricane Harvey</a:t>
            </a:r>
            <a:endParaRPr lang="en-US" sz="1200" dirty="0"/>
          </a:p>
          <a:p>
            <a:r>
              <a:rPr lang="en-US" sz="1200" u="sng" dirty="0">
                <a:hlinkClick r:id="rId4"/>
              </a:rPr>
              <a:t>Tall Tails Rescue Wagoner, Oklahoma Hurricane Harvey</a:t>
            </a:r>
            <a:endParaRPr lang="en-US" sz="1200" dirty="0"/>
          </a:p>
          <a:p>
            <a:r>
              <a:rPr lang="en-US" sz="1200" u="sng" dirty="0">
                <a:hlinkClick r:id="rId5"/>
              </a:rPr>
              <a:t>Tall Tails Animal Rescue, Houston, Texas Hurricane Harvey</a:t>
            </a:r>
            <a:endParaRPr lang="en-US" sz="1200" dirty="0"/>
          </a:p>
          <a:p>
            <a:r>
              <a:rPr lang="en-US" sz="1200" u="sng" dirty="0">
                <a:hlinkClick r:id="rId6"/>
              </a:rPr>
              <a:t>Harris County Animals, Harris County, Texas Hurricane Harvey</a:t>
            </a:r>
            <a:endParaRPr lang="en-US" sz="1200" dirty="0"/>
          </a:p>
          <a:p>
            <a:r>
              <a:rPr lang="en-US" sz="1200" u="sng" dirty="0">
                <a:hlinkClick r:id="rId7"/>
              </a:rPr>
              <a:t>Paws and Claws Wilmington, North Carolina Hurricane Harvey</a:t>
            </a:r>
            <a:endParaRPr lang="en-US" sz="1200" u="sng" dirty="0"/>
          </a:p>
          <a:p>
            <a:r>
              <a:rPr lang="en-US" sz="1200" u="sng" dirty="0">
                <a:hlinkClick r:id="rId8"/>
              </a:rPr>
              <a:t>Pup it Forward Animal Network, </a:t>
            </a:r>
            <a:r>
              <a:rPr lang="en-US" sz="1200" u="sng" dirty="0" err="1">
                <a:hlinkClick r:id="rId8"/>
              </a:rPr>
              <a:t>Houtson</a:t>
            </a:r>
            <a:r>
              <a:rPr lang="en-US" sz="1200" u="sng" dirty="0">
                <a:hlinkClick r:id="rId8"/>
              </a:rPr>
              <a:t>, Texas Hurricane Harvey</a:t>
            </a:r>
            <a:endParaRPr lang="en-US" sz="1200" dirty="0"/>
          </a:p>
          <a:p>
            <a:pPr marL="0" indent="0">
              <a:buNone/>
            </a:pPr>
            <a:r>
              <a:rPr lang="en-US" sz="1400" b="1" i="1" dirty="0"/>
              <a:t>Hurricane Irma</a:t>
            </a:r>
          </a:p>
          <a:p>
            <a:r>
              <a:rPr lang="en-US" sz="1200" u="sng" dirty="0">
                <a:hlinkClick r:id="rId9" tooltip="Guardians of Rescue Smithtown, New York"/>
              </a:rPr>
              <a:t>Guardians of Rescue Smithtown, New York Hurricane Irma</a:t>
            </a:r>
            <a:endParaRPr lang="en-US" sz="1200" dirty="0"/>
          </a:p>
          <a:p>
            <a:r>
              <a:rPr lang="en-US" sz="1200" u="sng" dirty="0">
                <a:hlinkClick r:id="rId10"/>
              </a:rPr>
              <a:t>Safe Haven for Cats Raleigh, North Carolina Hurricane Irma</a:t>
            </a:r>
            <a:endParaRPr lang="en-US" sz="1200" u="sng" dirty="0"/>
          </a:p>
          <a:p>
            <a:r>
              <a:rPr lang="en-US" sz="1200" u="sng" dirty="0">
                <a:hlinkClick r:id="rId11"/>
              </a:rPr>
              <a:t>Community Pet Project Hillsborough County, Florida Hurricane Irma</a:t>
            </a:r>
            <a:endParaRPr lang="en-US" sz="1200" u="sng" dirty="0"/>
          </a:p>
          <a:p>
            <a:endParaRPr lang="en-US" sz="1050" dirty="0"/>
          </a:p>
        </p:txBody>
      </p:sp>
    </p:spTree>
    <p:extLst>
      <p:ext uri="{BB962C8B-B14F-4D97-AF65-F5344CB8AC3E}">
        <p14:creationId xmlns:p14="http://schemas.microsoft.com/office/powerpoint/2010/main" val="305942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01BB94-42C6-41F9-9ED8-661B2D560351}"/>
              </a:ext>
            </a:extLst>
          </p:cNvPr>
          <p:cNvSpPr>
            <a:spLocks noGrp="1"/>
          </p:cNvSpPr>
          <p:nvPr>
            <p:ph idx="1"/>
          </p:nvPr>
        </p:nvSpPr>
        <p:spPr>
          <a:xfrm>
            <a:off x="838200" y="606668"/>
            <a:ext cx="10515600" cy="5688623"/>
          </a:xfrm>
        </p:spPr>
        <p:txBody>
          <a:bodyPr>
            <a:normAutofit fontScale="40000" lnSpcReduction="20000"/>
          </a:bodyPr>
          <a:lstStyle/>
          <a:p>
            <a:pPr marL="0" indent="0">
              <a:buNone/>
            </a:pPr>
            <a:r>
              <a:rPr lang="en-US" sz="3500" b="1" i="1" dirty="0"/>
              <a:t>Abuse Cases</a:t>
            </a:r>
          </a:p>
          <a:p>
            <a:r>
              <a:rPr lang="en-US" sz="3000" dirty="0">
                <a:hlinkClick r:id="rId2"/>
              </a:rPr>
              <a:t>Dream Fetchers, Boston Massachusetts </a:t>
            </a:r>
            <a:endParaRPr lang="en-US" sz="3000" dirty="0"/>
          </a:p>
          <a:p>
            <a:endParaRPr lang="en-US" dirty="0"/>
          </a:p>
          <a:p>
            <a:pPr marL="0" indent="0">
              <a:buNone/>
            </a:pPr>
            <a:r>
              <a:rPr lang="en-US" sz="4000" dirty="0"/>
              <a:t>January 2018-March 2018</a:t>
            </a:r>
          </a:p>
          <a:p>
            <a:pPr marL="0" indent="0">
              <a:buNone/>
            </a:pPr>
            <a:endParaRPr lang="en-US" dirty="0"/>
          </a:p>
          <a:p>
            <a:pPr marL="0" indent="0">
              <a:buNone/>
            </a:pPr>
            <a:r>
              <a:rPr lang="en-US" sz="3500" b="1" i="1" dirty="0"/>
              <a:t>Abuse Cases</a:t>
            </a:r>
          </a:p>
          <a:p>
            <a:r>
              <a:rPr lang="en-US" sz="3000" dirty="0">
                <a:hlinkClick r:id="rId3"/>
              </a:rPr>
              <a:t>Rescue Dogs Rock, NY, New York   </a:t>
            </a:r>
            <a:r>
              <a:rPr lang="en-US" sz="3000" dirty="0">
                <a:hlinkClick r:id="rId4"/>
              </a:rPr>
              <a:t>Emergency Services</a:t>
            </a:r>
            <a:endParaRPr lang="en-US" sz="3000" dirty="0"/>
          </a:p>
          <a:p>
            <a:r>
              <a:rPr lang="en-US" sz="3000" dirty="0">
                <a:hlinkClick r:id="rId5"/>
              </a:rPr>
              <a:t>Animal Defenders International, Los </a:t>
            </a:r>
            <a:r>
              <a:rPr lang="en-US" sz="3000" dirty="0" err="1">
                <a:hlinkClick r:id="rId5"/>
              </a:rPr>
              <a:t>Angelas</a:t>
            </a:r>
            <a:r>
              <a:rPr lang="en-US" sz="3000" dirty="0">
                <a:hlinkClick r:id="rId5"/>
              </a:rPr>
              <a:t>, California Emergency Services</a:t>
            </a:r>
            <a:endParaRPr lang="en-US" sz="3000" dirty="0"/>
          </a:p>
          <a:p>
            <a:endParaRPr lang="en-US" sz="4400" dirty="0"/>
          </a:p>
          <a:p>
            <a:pPr marL="0" indent="0">
              <a:buNone/>
            </a:pPr>
            <a:r>
              <a:rPr lang="en-US" sz="4000" dirty="0"/>
              <a:t>April 2018-June 2018</a:t>
            </a:r>
          </a:p>
          <a:p>
            <a:pPr marL="0" indent="0">
              <a:buNone/>
            </a:pPr>
            <a:endParaRPr lang="en-US" sz="6400" dirty="0"/>
          </a:p>
          <a:p>
            <a:pPr marL="0" indent="0">
              <a:buNone/>
            </a:pPr>
            <a:r>
              <a:rPr lang="en-US" sz="3500" b="1" i="1" dirty="0"/>
              <a:t>Abuse Cases</a:t>
            </a:r>
          </a:p>
          <a:p>
            <a:r>
              <a:rPr lang="en-US" sz="3000" dirty="0">
                <a:hlinkClick r:id="rId6"/>
              </a:rPr>
              <a:t>Villalobos Rescue Center Pets, New Orleans , </a:t>
            </a:r>
            <a:r>
              <a:rPr lang="en-US" sz="3000" dirty="0" err="1">
                <a:hlinkClick r:id="rId6"/>
              </a:rPr>
              <a:t>Louisianna</a:t>
            </a:r>
            <a:r>
              <a:rPr lang="en-US" sz="3000" dirty="0">
                <a:hlinkClick r:id="rId6"/>
              </a:rPr>
              <a:t> Emergency Services</a:t>
            </a:r>
            <a:endParaRPr lang="en-US" sz="3000" dirty="0"/>
          </a:p>
          <a:p>
            <a:r>
              <a:rPr lang="en-US" sz="3000" dirty="0">
                <a:hlinkClick r:id="rId7"/>
              </a:rPr>
              <a:t>Gateway Humane Society, Falls Creek, Pennsylvania Emergency services</a:t>
            </a:r>
            <a:endParaRPr lang="en-US" sz="3000" dirty="0"/>
          </a:p>
          <a:p>
            <a:endParaRPr lang="en-US" sz="4900" dirty="0"/>
          </a:p>
          <a:p>
            <a:pPr marL="0" indent="0">
              <a:buNone/>
            </a:pPr>
            <a:r>
              <a:rPr lang="en-US" sz="4000" dirty="0"/>
              <a:t>July 2018-September 2018</a:t>
            </a:r>
          </a:p>
          <a:p>
            <a:pPr marL="0" indent="0">
              <a:buNone/>
            </a:pPr>
            <a:endParaRPr lang="en-US" sz="6400" dirty="0"/>
          </a:p>
          <a:p>
            <a:pPr marL="0" indent="0">
              <a:buNone/>
            </a:pPr>
            <a:r>
              <a:rPr lang="en-US" sz="3500" b="1" i="1" dirty="0"/>
              <a:t>Abuse Cases</a:t>
            </a:r>
          </a:p>
          <a:p>
            <a:r>
              <a:rPr lang="en-US" sz="3000" dirty="0">
                <a:hlinkClick r:id="rId8" tooltip="American Legal Defense Fund"/>
              </a:rPr>
              <a:t>American Legal Defense Fund,    Coati, California Strengthening Laws that Protect Animals and Striking Down Laws Hurting Animals</a:t>
            </a:r>
            <a:endParaRPr lang="en-US" sz="3000" dirty="0"/>
          </a:p>
          <a:p>
            <a:endParaRPr lang="en-US" dirty="0"/>
          </a:p>
          <a:p>
            <a:pPr marL="0" indent="0">
              <a:buNone/>
            </a:pPr>
            <a:endParaRPr lang="en-US" dirty="0"/>
          </a:p>
          <a:p>
            <a:endParaRPr lang="en-US" dirty="0"/>
          </a:p>
          <a:p>
            <a:endParaRPr lang="en-US" sz="1000" b="1" i="1" u="sng" dirty="0"/>
          </a:p>
          <a:p>
            <a:endParaRPr lang="en-US" sz="1000" dirty="0"/>
          </a:p>
          <a:p>
            <a:endParaRPr lang="en-US" dirty="0"/>
          </a:p>
        </p:txBody>
      </p:sp>
    </p:spTree>
    <p:extLst>
      <p:ext uri="{BB962C8B-B14F-4D97-AF65-F5344CB8AC3E}">
        <p14:creationId xmlns:p14="http://schemas.microsoft.com/office/powerpoint/2010/main" val="648534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C28841-1BF2-4DEF-982A-E29566904933}"/>
              </a:ext>
            </a:extLst>
          </p:cNvPr>
          <p:cNvSpPr>
            <a:spLocks noGrp="1"/>
          </p:cNvSpPr>
          <p:nvPr>
            <p:ph idx="1"/>
          </p:nvPr>
        </p:nvSpPr>
        <p:spPr>
          <a:xfrm>
            <a:off x="961292" y="392478"/>
            <a:ext cx="10515600" cy="6192959"/>
          </a:xfrm>
        </p:spPr>
        <p:txBody>
          <a:bodyPr>
            <a:normAutofit fontScale="77500" lnSpcReduction="20000"/>
          </a:bodyPr>
          <a:lstStyle/>
          <a:p>
            <a:endParaRPr lang="en-US" sz="1200" dirty="0">
              <a:hlinkClick r:id="rId2"/>
            </a:endParaRPr>
          </a:p>
          <a:p>
            <a:pPr marL="0" indent="0">
              <a:buNone/>
            </a:pPr>
            <a:r>
              <a:rPr lang="en-US" sz="1600" dirty="0"/>
              <a:t>October 2018-December 2018</a:t>
            </a:r>
          </a:p>
          <a:p>
            <a:pPr marL="0" indent="0">
              <a:buNone/>
            </a:pPr>
            <a:endParaRPr lang="en-US" sz="1600" dirty="0"/>
          </a:p>
          <a:p>
            <a:pPr marL="0" indent="0">
              <a:buNone/>
            </a:pPr>
            <a:r>
              <a:rPr lang="en-US" sz="1400" b="1" i="1" dirty="0"/>
              <a:t>Hurricane Florence</a:t>
            </a:r>
          </a:p>
          <a:p>
            <a:r>
              <a:rPr lang="en-US" sz="1200" dirty="0">
                <a:hlinkClick r:id="rId3"/>
              </a:rPr>
              <a:t>Adopt an Angel </a:t>
            </a:r>
            <a:r>
              <a:rPr lang="en-US" sz="1200" dirty="0" err="1">
                <a:hlinkClick r:id="rId3"/>
              </a:rPr>
              <a:t>Winnabow</a:t>
            </a:r>
            <a:r>
              <a:rPr lang="en-US" sz="1200" dirty="0">
                <a:hlinkClick r:id="rId3"/>
              </a:rPr>
              <a:t>, NC</a:t>
            </a:r>
            <a:endParaRPr lang="en-US" sz="1200" dirty="0"/>
          </a:p>
          <a:p>
            <a:r>
              <a:rPr lang="en-US" sz="1200" dirty="0">
                <a:hlinkClick r:id="rId4"/>
              </a:rPr>
              <a:t>Columbus Humane Society, Whiteville, NC</a:t>
            </a:r>
            <a:endParaRPr lang="en-US" sz="1200" dirty="0"/>
          </a:p>
          <a:p>
            <a:r>
              <a:rPr lang="en-US" sz="1200" dirty="0">
                <a:hlinkClick r:id="rId2"/>
              </a:rPr>
              <a:t>Paws Place, </a:t>
            </a:r>
            <a:r>
              <a:rPr lang="en-US" sz="1200" dirty="0" err="1">
                <a:hlinkClick r:id="rId2"/>
              </a:rPr>
              <a:t>Winnabow</a:t>
            </a:r>
            <a:r>
              <a:rPr lang="en-US" sz="1200" dirty="0">
                <a:hlinkClick r:id="rId2"/>
              </a:rPr>
              <a:t>, NC</a:t>
            </a:r>
            <a:endParaRPr lang="en-US" sz="1200" dirty="0"/>
          </a:p>
          <a:p>
            <a:r>
              <a:rPr lang="en-US" sz="1200" dirty="0">
                <a:hlinkClick r:id="rId5"/>
              </a:rPr>
              <a:t>Operation </a:t>
            </a:r>
            <a:r>
              <a:rPr lang="en-US" sz="1200" dirty="0" err="1">
                <a:hlinkClick r:id="rId5"/>
              </a:rPr>
              <a:t>Topcat</a:t>
            </a:r>
            <a:r>
              <a:rPr lang="en-US" sz="1200" dirty="0">
                <a:hlinkClick r:id="rId5"/>
              </a:rPr>
              <a:t>, Jacksonville, NC</a:t>
            </a:r>
            <a:endParaRPr lang="en-US" sz="1200" dirty="0"/>
          </a:p>
          <a:p>
            <a:r>
              <a:rPr lang="en-US" sz="1200" dirty="0">
                <a:hlinkClick r:id="rId6"/>
              </a:rPr>
              <a:t>Cape Fear Parrot Sanctuary, Wilmington, NC</a:t>
            </a:r>
            <a:endParaRPr lang="en-US" sz="1200" dirty="0"/>
          </a:p>
          <a:p>
            <a:r>
              <a:rPr lang="en-US" sz="1200" dirty="0">
                <a:hlinkClick r:id="rId7"/>
              </a:rPr>
              <a:t>Sunburst Foundation, Wilmington, NC</a:t>
            </a:r>
            <a:endParaRPr lang="en-US" sz="1200" dirty="0"/>
          </a:p>
          <a:p>
            <a:r>
              <a:rPr lang="en-US" sz="1200" dirty="0">
                <a:hlinkClick r:id="rId8"/>
              </a:rPr>
              <a:t>Fresh Start Rescue, Wilmington, NC</a:t>
            </a:r>
            <a:endParaRPr lang="en-US" sz="1200" dirty="0"/>
          </a:p>
          <a:p>
            <a:r>
              <a:rPr lang="en-US" sz="1200" dirty="0">
                <a:hlinkClick r:id="rId9"/>
              </a:rPr>
              <a:t>Wilmington, NC Pet Food Pantry, Wilmington, NC</a:t>
            </a:r>
            <a:endParaRPr lang="en-US" sz="1200" dirty="0"/>
          </a:p>
          <a:p>
            <a:pPr marL="0" indent="0">
              <a:buNone/>
            </a:pPr>
            <a:r>
              <a:rPr lang="en-US" sz="1400" b="1" i="1" dirty="0"/>
              <a:t>Hurricane Michael</a:t>
            </a:r>
          </a:p>
          <a:p>
            <a:r>
              <a:rPr lang="en-US" sz="1200" dirty="0">
                <a:hlinkClick r:id="rId10"/>
              </a:rPr>
              <a:t>Cape Fear Equine Rescue Rocky Point, NC</a:t>
            </a:r>
            <a:endParaRPr lang="en-US" sz="1200" dirty="0"/>
          </a:p>
          <a:p>
            <a:r>
              <a:rPr lang="en-US" sz="1200" dirty="0">
                <a:hlinkClick r:id="rId11"/>
              </a:rPr>
              <a:t>Emerald Coast Wildlife Rescue, Fort Walton Beach, FL</a:t>
            </a:r>
            <a:endParaRPr lang="en-US" sz="1200" dirty="0"/>
          </a:p>
          <a:p>
            <a:r>
              <a:rPr lang="en-US" sz="1200" dirty="0">
                <a:hlinkClick r:id="rId12"/>
              </a:rPr>
              <a:t>Florida Urgent Rescue, Jacksonville, FL</a:t>
            </a:r>
            <a:endParaRPr lang="en-US" sz="1200" dirty="0"/>
          </a:p>
          <a:p>
            <a:r>
              <a:rPr lang="en-US" sz="1200" dirty="0">
                <a:hlinkClick r:id="rId13"/>
              </a:rPr>
              <a:t>Lakeside Animal Rescue, Eutawville, SC</a:t>
            </a:r>
            <a:endParaRPr lang="en-US" sz="1200" dirty="0"/>
          </a:p>
          <a:p>
            <a:r>
              <a:rPr lang="en-US" sz="1200" dirty="0">
                <a:hlinkClick r:id="rId14"/>
              </a:rPr>
              <a:t>Panhandle Animal Welfare Society, Fort Walton Beach, FL</a:t>
            </a:r>
            <a:endParaRPr lang="en-US" sz="1200" dirty="0"/>
          </a:p>
          <a:p>
            <a:pPr marL="0" indent="0">
              <a:buNone/>
            </a:pPr>
            <a:r>
              <a:rPr lang="en-US" sz="1400" b="1" i="1" dirty="0"/>
              <a:t>California Wildfires</a:t>
            </a:r>
          </a:p>
          <a:p>
            <a:r>
              <a:rPr lang="en-US" sz="1200" dirty="0">
                <a:hlinkClick r:id="rId15"/>
              </a:rPr>
              <a:t>North Valley Animal Disaster Group, Butte County, CA</a:t>
            </a:r>
            <a:endParaRPr lang="en-US" sz="1200" dirty="0"/>
          </a:p>
          <a:p>
            <a:r>
              <a:rPr lang="en-US" sz="1200" dirty="0">
                <a:hlinkClick r:id="rId16"/>
              </a:rPr>
              <a:t>Butte Humane Society, Chico, CA</a:t>
            </a:r>
            <a:endParaRPr lang="en-US" sz="1200" dirty="0"/>
          </a:p>
          <a:p>
            <a:r>
              <a:rPr lang="en-US" sz="1200" dirty="0">
                <a:hlinkClick r:id="rId17"/>
              </a:rPr>
              <a:t>Paradise Animal Shelter, Paradise, CA</a:t>
            </a:r>
            <a:endParaRPr lang="en-US" sz="1200" dirty="0"/>
          </a:p>
          <a:p>
            <a:r>
              <a:rPr lang="en-US" sz="1200" dirty="0">
                <a:hlinkClick r:id="rId18"/>
              </a:rPr>
              <a:t>Chico Animal Shelter, Chico, CA</a:t>
            </a:r>
            <a:endParaRPr lang="en-US" sz="1200" dirty="0"/>
          </a:p>
          <a:p>
            <a:r>
              <a:rPr lang="en-US" sz="1200" dirty="0">
                <a:hlinkClick r:id="rId19"/>
              </a:rPr>
              <a:t>Chico Cat Coalition, Chico, CA</a:t>
            </a:r>
            <a:endParaRPr lang="en-US" sz="1200" dirty="0"/>
          </a:p>
          <a:p>
            <a:pPr marL="0" indent="0">
              <a:buNone/>
            </a:pPr>
            <a:r>
              <a:rPr lang="en-US" sz="1400" b="1" i="1" dirty="0"/>
              <a:t>Abuse Cases</a:t>
            </a:r>
          </a:p>
          <a:p>
            <a:r>
              <a:rPr lang="en-US" sz="1200" dirty="0">
                <a:hlinkClick r:id="rId20"/>
              </a:rPr>
              <a:t>Nobody Starves on Long Island, Long Island, NY</a:t>
            </a:r>
            <a:endParaRPr lang="en-US" sz="1200" dirty="0"/>
          </a:p>
          <a:p>
            <a:endParaRPr lang="en-US" sz="1200" dirty="0"/>
          </a:p>
        </p:txBody>
      </p:sp>
    </p:spTree>
    <p:extLst>
      <p:ext uri="{BB962C8B-B14F-4D97-AF65-F5344CB8AC3E}">
        <p14:creationId xmlns:p14="http://schemas.microsoft.com/office/powerpoint/2010/main" val="3975798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991E6-3AF0-4F3F-970C-E0B587033CE6}"/>
              </a:ext>
            </a:extLst>
          </p:cNvPr>
          <p:cNvSpPr>
            <a:spLocks noGrp="1"/>
          </p:cNvSpPr>
          <p:nvPr>
            <p:ph type="title"/>
          </p:nvPr>
        </p:nvSpPr>
        <p:spPr/>
        <p:txBody>
          <a:bodyPr>
            <a:normAutofit/>
          </a:bodyPr>
          <a:lstStyle/>
          <a:p>
            <a:r>
              <a:rPr lang="en-US" sz="2000" dirty="0">
                <a:latin typeface="Verdana" panose="020B0604030504040204" pitchFamily="34" charset="0"/>
                <a:ea typeface="Verdana" panose="020B0604030504040204" pitchFamily="34" charset="0"/>
              </a:rPr>
              <a:t>Financials</a:t>
            </a:r>
          </a:p>
        </p:txBody>
      </p:sp>
      <p:sp>
        <p:nvSpPr>
          <p:cNvPr id="3" name="Content Placeholder 2">
            <a:extLst>
              <a:ext uri="{FF2B5EF4-FFF2-40B4-BE49-F238E27FC236}">
                <a16:creationId xmlns:a16="http://schemas.microsoft.com/office/drawing/2014/main" id="{F4828608-9D7D-4511-8516-9802210C55BD}"/>
              </a:ext>
            </a:extLst>
          </p:cNvPr>
          <p:cNvSpPr>
            <a:spLocks noGrp="1"/>
          </p:cNvSpPr>
          <p:nvPr>
            <p:ph idx="1"/>
          </p:nvPr>
        </p:nvSpPr>
        <p:spPr/>
        <p:txBody>
          <a:bodyPr>
            <a:normAutofit/>
          </a:bodyPr>
          <a:lstStyle/>
          <a:p>
            <a:pPr marL="0" indent="0">
              <a:buNone/>
            </a:pPr>
            <a:r>
              <a:rPr lang="en-US" sz="1600" dirty="0">
                <a:latin typeface="Verdana" panose="020B0604030504040204" pitchFamily="34" charset="0"/>
                <a:ea typeface="Verdana" panose="020B0604030504040204" pitchFamily="34" charset="0"/>
              </a:rPr>
              <a:t>2017-2018</a:t>
            </a:r>
          </a:p>
          <a:p>
            <a:pPr marL="0" indent="0">
              <a:buNone/>
            </a:pPr>
            <a:r>
              <a:rPr lang="en-US" sz="1600" dirty="0">
                <a:latin typeface="Verdana" panose="020B0604030504040204" pitchFamily="34" charset="0"/>
                <a:ea typeface="Verdana" panose="020B0604030504040204" pitchFamily="34" charset="0"/>
              </a:rPr>
              <a:t>Increase 790%</a:t>
            </a:r>
          </a:p>
          <a:p>
            <a:pPr marL="0" indent="0">
              <a:buNone/>
            </a:pPr>
            <a:endParaRPr lang="en-US" sz="1600" dirty="0">
              <a:latin typeface="Verdana" panose="020B0604030504040204" pitchFamily="34" charset="0"/>
              <a:ea typeface="Verdana" panose="020B0604030504040204" pitchFamily="34" charset="0"/>
            </a:endParaRPr>
          </a:p>
          <a:p>
            <a:pPr marL="0" indent="0">
              <a:buNone/>
            </a:pPr>
            <a:r>
              <a:rPr lang="en-US" sz="1600" dirty="0">
                <a:latin typeface="Verdana" panose="020B0604030504040204" pitchFamily="34" charset="0"/>
                <a:ea typeface="Verdana" panose="020B0604030504040204" pitchFamily="34" charset="0"/>
              </a:rPr>
              <a:t>% of spending on Management 9.6%</a:t>
            </a:r>
          </a:p>
          <a:p>
            <a:pPr marL="0" indent="0">
              <a:buNone/>
            </a:pPr>
            <a:r>
              <a:rPr lang="en-US" sz="1600" dirty="0">
                <a:latin typeface="Verdana" panose="020B0604030504040204" pitchFamily="34" charset="0"/>
                <a:ea typeface="Verdana" panose="020B0604030504040204" pitchFamily="34" charset="0"/>
              </a:rPr>
              <a:t>% of spending on Fundraising 11.4%</a:t>
            </a:r>
          </a:p>
          <a:p>
            <a:pPr marL="0" indent="0">
              <a:buNone/>
            </a:pPr>
            <a:r>
              <a:rPr lang="en-US" sz="1600" dirty="0">
                <a:latin typeface="Verdana" panose="020B0604030504040204" pitchFamily="34" charset="0"/>
                <a:ea typeface="Verdana" panose="020B0604030504040204" pitchFamily="34" charset="0"/>
              </a:rPr>
              <a:t>% of spending on Programs 79%</a:t>
            </a:r>
          </a:p>
          <a:p>
            <a:pPr marL="0" indent="0">
              <a:buNone/>
            </a:pPr>
            <a:endParaRPr lang="en-US" sz="1700" dirty="0"/>
          </a:p>
          <a:p>
            <a:endParaRPr lang="en-US" sz="1200" dirty="0">
              <a:latin typeface="Verdana" panose="020B0604030504040204" pitchFamily="34" charset="0"/>
              <a:ea typeface="Verdana" panose="020B0604030504040204" pitchFamily="34" charset="0"/>
            </a:endParaRPr>
          </a:p>
          <a:p>
            <a:endParaRPr lang="en-US" dirty="0"/>
          </a:p>
          <a:p>
            <a:endParaRPr lang="en-US" dirty="0"/>
          </a:p>
        </p:txBody>
      </p:sp>
    </p:spTree>
    <p:extLst>
      <p:ext uri="{BB962C8B-B14F-4D97-AF65-F5344CB8AC3E}">
        <p14:creationId xmlns:p14="http://schemas.microsoft.com/office/powerpoint/2010/main" val="35549152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407</TotalTime>
  <Words>557</Words>
  <Application>Microsoft Office PowerPoint</Application>
  <PresentationFormat>Widescreen</PresentationFormat>
  <Paragraphs>81</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system-ui</vt:lpstr>
      <vt:lpstr>Verdana</vt:lpstr>
      <vt:lpstr>Office Theme</vt:lpstr>
      <vt:lpstr>               American Red Lion Disaster Fund  was formed on July 21, 2017  2017 &amp; 2018 Annual Report  </vt:lpstr>
      <vt:lpstr>Mission Statement</vt:lpstr>
      <vt:lpstr>2017 &amp; 2018 Program Service Accomplishments</vt:lpstr>
      <vt:lpstr>PowerPoint Presentation</vt:lpstr>
      <vt:lpstr>PowerPoint Presentation</vt:lpstr>
      <vt:lpstr>Financials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2018 Annual Report</dc:title>
  <dc:creator>Janelle Babington</dc:creator>
  <cp:lastModifiedBy>Janelle Babington</cp:lastModifiedBy>
  <cp:revision>39</cp:revision>
  <dcterms:created xsi:type="dcterms:W3CDTF">2019-01-18T18:42:44Z</dcterms:created>
  <dcterms:modified xsi:type="dcterms:W3CDTF">2024-05-30T21:13:19Z</dcterms:modified>
</cp:coreProperties>
</file>